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62" r:id="rId6"/>
    <p:sldId id="263" r:id="rId7"/>
    <p:sldId id="266" r:id="rId8"/>
    <p:sldId id="264" r:id="rId9"/>
    <p:sldId id="265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FF"/>
    <a:srgbClr val="4CFF0D"/>
    <a:srgbClr val="F4EF11"/>
    <a:srgbClr val="F2F739"/>
    <a:srgbClr val="F53B5A"/>
    <a:srgbClr val="EC5253"/>
    <a:srgbClr val="7030A0"/>
    <a:srgbClr val="203864"/>
    <a:srgbClr val="6A61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1" autoAdjust="0"/>
    <p:restoredTop sz="94660"/>
  </p:normalViewPr>
  <p:slideViewPr>
    <p:cSldViewPr snapToGrid="0">
      <p:cViewPr varScale="1">
        <p:scale>
          <a:sx n="71" d="100"/>
          <a:sy n="71" d="100"/>
        </p:scale>
        <p:origin x="5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4141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6011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2649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399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3422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9638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148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971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4595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8489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1893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487CD-6580-4E8C-9701-4ED77318F65D}" type="datetimeFigureOut">
              <a:rPr lang="pt-BR" smtClean="0"/>
              <a:t>18/07/2018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A49836-2C3B-427A-8835-43535E8DDC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5055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6941713" y="0"/>
            <a:ext cx="5250287" cy="6858000"/>
          </a:xfrm>
          <a:prstGeom prst="rect">
            <a:avLst/>
          </a:prstGeom>
          <a:solidFill>
            <a:srgbClr val="FFFFFF">
              <a:alpha val="5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345" y="1307205"/>
            <a:ext cx="6129629" cy="4243589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580085" y="1616451"/>
            <a:ext cx="57863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smtClean="0">
                <a:solidFill>
                  <a:schemeClr val="bg1"/>
                </a:solidFill>
              </a:rPr>
              <a:t>Business Intelligence</a:t>
            </a:r>
          </a:p>
          <a:p>
            <a:pPr algn="ctr"/>
            <a:r>
              <a:rPr lang="pt-BR" sz="4800" dirty="0" smtClean="0">
                <a:solidFill>
                  <a:schemeClr val="bg1"/>
                </a:solidFill>
              </a:rPr>
              <a:t>Academy</a:t>
            </a:r>
            <a:endParaRPr lang="pt-BR" sz="4800" dirty="0">
              <a:solidFill>
                <a:schemeClr val="bg1"/>
              </a:solidFill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75" y="-301949"/>
            <a:ext cx="6017470" cy="2220349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527251" y="4049148"/>
            <a:ext cx="5096456" cy="150682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smtClean="0"/>
              <a:t>Do zero ao Datawarehouse</a:t>
            </a:r>
            <a:endParaRPr lang="pt-BR" sz="36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068" y="3466614"/>
            <a:ext cx="2095277" cy="256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11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864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646" y="185395"/>
            <a:ext cx="2671295" cy="184935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2318" y="186744"/>
            <a:ext cx="1025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</a:rPr>
              <a:t>Sumarizando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-218941" y="1296817"/>
            <a:ext cx="6542467" cy="879713"/>
          </a:xfrm>
          <a:prstGeom prst="rect">
            <a:avLst/>
          </a:prstGeom>
          <a:solidFill>
            <a:srgbClr val="F53B5A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03239" y="1333148"/>
            <a:ext cx="6117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 smtClean="0">
                <a:solidFill>
                  <a:schemeClr val="bg1"/>
                </a:solidFill>
              </a:rPr>
              <a:t>OLAP</a:t>
            </a:r>
            <a:endParaRPr lang="pt-BR" sz="4400" b="1" dirty="0">
              <a:solidFill>
                <a:schemeClr val="bg1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318" y="2626854"/>
            <a:ext cx="7357051" cy="1997098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1223492" y="3229377"/>
            <a:ext cx="978794" cy="1287887"/>
          </a:xfrm>
          <a:prstGeom prst="rect">
            <a:avLst/>
          </a:prstGeom>
          <a:solidFill>
            <a:srgbClr val="F53B5A">
              <a:alpha val="3882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/>
          <p:cNvSpPr/>
          <p:nvPr/>
        </p:nvSpPr>
        <p:spPr>
          <a:xfrm>
            <a:off x="4582730" y="3242256"/>
            <a:ext cx="1341551" cy="463934"/>
          </a:xfrm>
          <a:prstGeom prst="rect">
            <a:avLst/>
          </a:prstGeom>
          <a:solidFill>
            <a:srgbClr val="00B0F0">
              <a:alpha val="3882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3241179" y="3241380"/>
            <a:ext cx="1341551" cy="463934"/>
          </a:xfrm>
          <a:prstGeom prst="rect">
            <a:avLst/>
          </a:prstGeom>
          <a:solidFill>
            <a:srgbClr val="7030A0">
              <a:alpha val="3882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3261203" y="4207154"/>
            <a:ext cx="1341551" cy="361626"/>
          </a:xfrm>
          <a:prstGeom prst="rect">
            <a:avLst/>
          </a:prstGeom>
          <a:solidFill>
            <a:srgbClr val="7030A0">
              <a:alpha val="3882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8061808" y="2626854"/>
            <a:ext cx="3747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</a:rPr>
              <a:t>CLIENTE 01 – R$1.900</a:t>
            </a:r>
            <a:endParaRPr lang="pt-BR" sz="2800" dirty="0">
              <a:solidFill>
                <a:schemeClr val="bg1"/>
              </a:solidFill>
            </a:endParaRPr>
          </a:p>
        </p:txBody>
      </p:sp>
      <p:sp>
        <p:nvSpPr>
          <p:cNvPr id="21" name="CaixaDeTexto 20"/>
          <p:cNvSpPr txBox="1"/>
          <p:nvPr/>
        </p:nvSpPr>
        <p:spPr>
          <a:xfrm>
            <a:off x="8061808" y="3137586"/>
            <a:ext cx="3747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FFC000"/>
                </a:solidFill>
              </a:rPr>
              <a:t>SÃO PAULO – R$1.900</a:t>
            </a:r>
            <a:endParaRPr lang="pt-BR" sz="2800" b="1" dirty="0">
              <a:solidFill>
                <a:srgbClr val="FFC000"/>
              </a:solidFill>
            </a:endParaRPr>
          </a:p>
        </p:txBody>
      </p:sp>
      <p:sp>
        <p:nvSpPr>
          <p:cNvPr id="22" name="CaixaDeTexto 21"/>
          <p:cNvSpPr txBox="1"/>
          <p:nvPr/>
        </p:nvSpPr>
        <p:spPr>
          <a:xfrm>
            <a:off x="8061808" y="3611690"/>
            <a:ext cx="3911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</a:rPr>
              <a:t>VENDEDOR 03  – R$2.400</a:t>
            </a:r>
            <a:endParaRPr lang="pt-BR" sz="2800" dirty="0">
              <a:solidFill>
                <a:schemeClr val="bg1"/>
              </a:solidFill>
            </a:endParaRPr>
          </a:p>
        </p:txBody>
      </p:sp>
      <p:sp>
        <p:nvSpPr>
          <p:cNvPr id="24" name="CaixaDeTexto 23"/>
          <p:cNvSpPr txBox="1"/>
          <p:nvPr/>
        </p:nvSpPr>
        <p:spPr>
          <a:xfrm>
            <a:off x="8061808" y="4073287"/>
            <a:ext cx="3911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</a:rPr>
              <a:t>VENDEDOR 05  – R$100</a:t>
            </a:r>
            <a:endParaRPr lang="pt-BR" sz="2800" dirty="0">
              <a:solidFill>
                <a:schemeClr val="bg1"/>
              </a:solidFill>
            </a:endParaRPr>
          </a:p>
        </p:txBody>
      </p:sp>
      <p:sp>
        <p:nvSpPr>
          <p:cNvPr id="25" name="CaixaDeTexto 24"/>
          <p:cNvSpPr txBox="1"/>
          <p:nvPr/>
        </p:nvSpPr>
        <p:spPr>
          <a:xfrm>
            <a:off x="8078979" y="4534884"/>
            <a:ext cx="3911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</a:rPr>
              <a:t>VENDEDOR 05  – R$400</a:t>
            </a:r>
            <a:endParaRPr lang="pt-B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585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 animBg="1"/>
      <p:bldP spid="19" grpId="0" animBg="1"/>
      <p:bldP spid="20" grpId="0" animBg="1"/>
      <p:bldP spid="5" grpId="0"/>
      <p:bldP spid="21" grpId="0"/>
      <p:bldP spid="22" grpId="0"/>
      <p:bldP spid="24" grpId="0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864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546" y="185394"/>
            <a:ext cx="3384396" cy="2343043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2318" y="186744"/>
            <a:ext cx="1025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</a:rPr>
              <a:t>Opção 03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-218941" y="1296817"/>
            <a:ext cx="6542467" cy="879713"/>
          </a:xfrm>
          <a:prstGeom prst="rect">
            <a:avLst/>
          </a:prstGeom>
          <a:solidFill>
            <a:srgbClr val="F53B5A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03239" y="1333148"/>
            <a:ext cx="6117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 smtClean="0">
                <a:solidFill>
                  <a:schemeClr val="bg1"/>
                </a:solidFill>
              </a:rPr>
              <a:t>Nova Primary Key</a:t>
            </a:r>
            <a:endParaRPr lang="pt-BR" sz="4400" b="1" dirty="0">
              <a:solidFill>
                <a:schemeClr val="bg1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318" y="2528438"/>
            <a:ext cx="6053023" cy="1644463"/>
          </a:xfrm>
          <a:prstGeom prst="rect">
            <a:avLst/>
          </a:prstGeom>
          <a:solidFill>
            <a:srgbClr val="FF0000"/>
          </a:solidFill>
        </p:spPr>
      </p:pic>
      <p:sp>
        <p:nvSpPr>
          <p:cNvPr id="8" name="Retângulo 7"/>
          <p:cNvSpPr/>
          <p:nvPr/>
        </p:nvSpPr>
        <p:spPr>
          <a:xfrm>
            <a:off x="3243132" y="3676308"/>
            <a:ext cx="3012141" cy="336176"/>
          </a:xfrm>
          <a:prstGeom prst="rect">
            <a:avLst/>
          </a:prstGeom>
          <a:solidFill>
            <a:srgbClr val="FF0000">
              <a:alpha val="47843"/>
            </a:srgbClr>
          </a:solidFill>
          <a:ln>
            <a:solidFill>
              <a:srgbClr val="FFFFFF">
                <a:alpha val="5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/>
          <p:cNvSpPr/>
          <p:nvPr/>
        </p:nvSpPr>
        <p:spPr>
          <a:xfrm>
            <a:off x="446144" y="3350669"/>
            <a:ext cx="1115315" cy="661815"/>
          </a:xfrm>
          <a:prstGeom prst="rect">
            <a:avLst/>
          </a:prstGeom>
          <a:solidFill>
            <a:srgbClr val="4CFF0D">
              <a:alpha val="50196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4694" y="4508894"/>
            <a:ext cx="7357051" cy="1997098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5446059" y="5123329"/>
            <a:ext cx="1021976" cy="1237130"/>
          </a:xfrm>
          <a:prstGeom prst="rect">
            <a:avLst/>
          </a:prstGeom>
          <a:solidFill>
            <a:srgbClr val="FF0000">
              <a:alpha val="41961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4831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864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546" y="185394"/>
            <a:ext cx="3384396" cy="2343043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2318" y="186744"/>
            <a:ext cx="1025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</a:rPr>
              <a:t>SCD e Surrogate Key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-218941" y="1296817"/>
            <a:ext cx="6542467" cy="879713"/>
          </a:xfrm>
          <a:prstGeom prst="rect">
            <a:avLst/>
          </a:prstGeom>
          <a:solidFill>
            <a:srgbClr val="F53B5A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03239" y="1333148"/>
            <a:ext cx="6117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 smtClean="0">
                <a:solidFill>
                  <a:schemeClr val="bg1"/>
                </a:solidFill>
              </a:rPr>
              <a:t>Dimensões Mutáveis</a:t>
            </a:r>
            <a:endParaRPr lang="pt-BR" sz="4400" b="1" dirty="0">
              <a:solidFill>
                <a:schemeClr val="bg1"/>
              </a:solidFill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318" y="2528437"/>
            <a:ext cx="8450879" cy="1305206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2502" y="4238000"/>
            <a:ext cx="7555368" cy="2328800"/>
          </a:xfrm>
          <a:prstGeom prst="rect">
            <a:avLst/>
          </a:prstGeom>
        </p:spPr>
      </p:pic>
      <p:cxnSp>
        <p:nvCxnSpPr>
          <p:cNvPr id="17" name="Conector angulado 16"/>
          <p:cNvCxnSpPr>
            <a:endCxn id="15" idx="1"/>
          </p:cNvCxnSpPr>
          <p:nvPr/>
        </p:nvCxnSpPr>
        <p:spPr>
          <a:xfrm rot="16200000" flipH="1">
            <a:off x="3048560" y="4138458"/>
            <a:ext cx="1577146" cy="950737"/>
          </a:xfrm>
          <a:prstGeom prst="bentConnector2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ângulo 17"/>
          <p:cNvSpPr/>
          <p:nvPr/>
        </p:nvSpPr>
        <p:spPr>
          <a:xfrm>
            <a:off x="416859" y="3181040"/>
            <a:ext cx="1021976" cy="247960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416859" y="3454195"/>
            <a:ext cx="1021976" cy="247960"/>
          </a:xfrm>
          <a:prstGeom prst="rect">
            <a:avLst/>
          </a:prstGeom>
          <a:solidFill>
            <a:srgbClr val="00B0F0">
              <a:alpha val="60000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4406633" y="6158753"/>
            <a:ext cx="851168" cy="264191"/>
          </a:xfrm>
          <a:prstGeom prst="rect">
            <a:avLst/>
          </a:prstGeom>
          <a:solidFill>
            <a:srgbClr val="00B0F0">
              <a:alpha val="60000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4406633" y="4826437"/>
            <a:ext cx="851168" cy="1332316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4570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864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8987" y="4127551"/>
            <a:ext cx="3674056" cy="254357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2318" y="186744"/>
            <a:ext cx="1025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</a:rPr>
              <a:t>Tipos de Chave</a:t>
            </a:r>
            <a:endParaRPr lang="pt-BR" sz="5400" dirty="0">
              <a:solidFill>
                <a:schemeClr val="bg1"/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350" y="24457"/>
            <a:ext cx="1323650" cy="1621389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-218941" y="1296817"/>
            <a:ext cx="6542467" cy="879713"/>
          </a:xfrm>
          <a:prstGeom prst="rect">
            <a:avLst/>
          </a:prstGeom>
          <a:solidFill>
            <a:srgbClr val="F53B5A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03239" y="1333148"/>
            <a:ext cx="6117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 smtClean="0">
                <a:solidFill>
                  <a:schemeClr val="bg1"/>
                </a:solidFill>
              </a:rPr>
              <a:t>Fase 03</a:t>
            </a:r>
            <a:endParaRPr lang="pt-BR" sz="4400" b="1" dirty="0">
              <a:solidFill>
                <a:schemeClr val="bg1"/>
              </a:solidFill>
            </a:endParaRPr>
          </a:p>
        </p:txBody>
      </p:sp>
      <p:grpSp>
        <p:nvGrpSpPr>
          <p:cNvPr id="21" name="Grupo 20"/>
          <p:cNvGrpSpPr/>
          <p:nvPr/>
        </p:nvGrpSpPr>
        <p:grpSpPr>
          <a:xfrm>
            <a:off x="2455284" y="2332311"/>
            <a:ext cx="6182748" cy="1587192"/>
            <a:chOff x="2455284" y="2332311"/>
            <a:chExt cx="6182748" cy="1587192"/>
          </a:xfrm>
        </p:grpSpPr>
        <p:sp>
          <p:nvSpPr>
            <p:cNvPr id="11" name="Retângulo de cantos arredondados 10"/>
            <p:cNvSpPr/>
            <p:nvPr/>
          </p:nvSpPr>
          <p:spPr>
            <a:xfrm>
              <a:off x="3365992" y="2681870"/>
              <a:ext cx="5272040" cy="737615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800" dirty="0" smtClean="0"/>
                <a:t>PRIMARY KEY</a:t>
              </a:r>
              <a:endParaRPr lang="pt-BR" sz="2800" dirty="0"/>
            </a:p>
          </p:txBody>
        </p:sp>
        <p:pic>
          <p:nvPicPr>
            <p:cNvPr id="5" name="Imagem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5284" y="2332311"/>
              <a:ext cx="1587192" cy="1587192"/>
            </a:xfrm>
            <a:prstGeom prst="rect">
              <a:avLst/>
            </a:prstGeom>
          </p:spPr>
        </p:pic>
      </p:grpSp>
      <p:grpSp>
        <p:nvGrpSpPr>
          <p:cNvPr id="20" name="Grupo 19"/>
          <p:cNvGrpSpPr/>
          <p:nvPr/>
        </p:nvGrpSpPr>
        <p:grpSpPr>
          <a:xfrm>
            <a:off x="2455284" y="3655574"/>
            <a:ext cx="6182748" cy="1587192"/>
            <a:chOff x="2455284" y="3655574"/>
            <a:chExt cx="6182748" cy="1587192"/>
          </a:xfrm>
        </p:grpSpPr>
        <p:sp>
          <p:nvSpPr>
            <p:cNvPr id="14" name="Retângulo de cantos arredondados 13"/>
            <p:cNvSpPr/>
            <p:nvPr/>
          </p:nvSpPr>
          <p:spPr>
            <a:xfrm>
              <a:off x="3365992" y="4005133"/>
              <a:ext cx="5272040" cy="737615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800" dirty="0" smtClean="0"/>
                <a:t>FOREIGN KEY</a:t>
              </a:r>
              <a:endParaRPr lang="pt-BR" sz="2800" dirty="0"/>
            </a:p>
          </p:txBody>
        </p:sp>
        <p:pic>
          <p:nvPicPr>
            <p:cNvPr id="15" name="Imagem 1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5284" y="3655574"/>
              <a:ext cx="1587192" cy="1587192"/>
            </a:xfrm>
            <a:prstGeom prst="rect">
              <a:avLst/>
            </a:prstGeom>
          </p:spPr>
        </p:pic>
      </p:grpSp>
      <p:grpSp>
        <p:nvGrpSpPr>
          <p:cNvPr id="19" name="Grupo 18"/>
          <p:cNvGrpSpPr/>
          <p:nvPr/>
        </p:nvGrpSpPr>
        <p:grpSpPr>
          <a:xfrm>
            <a:off x="2455284" y="4992352"/>
            <a:ext cx="6182748" cy="1587192"/>
            <a:chOff x="2455284" y="4992352"/>
            <a:chExt cx="6182748" cy="1587192"/>
          </a:xfrm>
        </p:grpSpPr>
        <p:sp>
          <p:nvSpPr>
            <p:cNvPr id="17" name="Retângulo de cantos arredondados 16"/>
            <p:cNvSpPr/>
            <p:nvPr/>
          </p:nvSpPr>
          <p:spPr>
            <a:xfrm>
              <a:off x="3365992" y="5341911"/>
              <a:ext cx="5272040" cy="737615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800" dirty="0" smtClean="0"/>
                <a:t>SURROGATE KEY</a:t>
              </a:r>
              <a:endParaRPr lang="pt-BR" sz="2800" dirty="0"/>
            </a:p>
          </p:txBody>
        </p:sp>
        <p:pic>
          <p:nvPicPr>
            <p:cNvPr id="18" name="Imagem 1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5284" y="4992352"/>
              <a:ext cx="1587192" cy="15871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737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864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646" y="185395"/>
            <a:ext cx="2671295" cy="184935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2318" y="186744"/>
            <a:ext cx="1025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</a:rPr>
              <a:t>Surrogate Key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-218941" y="1296817"/>
            <a:ext cx="6542467" cy="879713"/>
          </a:xfrm>
          <a:prstGeom prst="rect">
            <a:avLst/>
          </a:prstGeom>
          <a:solidFill>
            <a:srgbClr val="F53B5A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03239" y="1333148"/>
            <a:ext cx="6117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 smtClean="0">
                <a:solidFill>
                  <a:schemeClr val="bg1"/>
                </a:solidFill>
              </a:rPr>
              <a:t>OLTP</a:t>
            </a:r>
            <a:endParaRPr lang="pt-BR" sz="4400" b="1" dirty="0">
              <a:solidFill>
                <a:schemeClr val="bg1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522" y="2945933"/>
            <a:ext cx="3620704" cy="1399757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662" y="3012927"/>
            <a:ext cx="6464612" cy="1311936"/>
          </a:xfrm>
          <a:prstGeom prst="rect">
            <a:avLst/>
          </a:prstGeom>
        </p:spPr>
      </p:pic>
      <p:sp>
        <p:nvSpPr>
          <p:cNvPr id="13" name="Retângulo 12"/>
          <p:cNvSpPr/>
          <p:nvPr/>
        </p:nvSpPr>
        <p:spPr>
          <a:xfrm>
            <a:off x="1287887" y="3857594"/>
            <a:ext cx="1584102" cy="340920"/>
          </a:xfrm>
          <a:prstGeom prst="rect">
            <a:avLst/>
          </a:prstGeom>
          <a:solidFill>
            <a:srgbClr val="F53B5A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/>
          <p:cNvSpPr/>
          <p:nvPr/>
        </p:nvSpPr>
        <p:spPr>
          <a:xfrm>
            <a:off x="9739646" y="3883352"/>
            <a:ext cx="1774067" cy="340920"/>
          </a:xfrm>
          <a:prstGeom prst="rect">
            <a:avLst/>
          </a:prstGeom>
          <a:solidFill>
            <a:srgbClr val="F53B5A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Imagem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522" y="3756309"/>
            <a:ext cx="1587192" cy="1587192"/>
          </a:xfrm>
          <a:prstGeom prst="rect">
            <a:avLst/>
          </a:prstGeom>
        </p:spPr>
      </p:pic>
      <p:pic>
        <p:nvPicPr>
          <p:cNvPr id="24" name="Imagem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5553" y="3883352"/>
            <a:ext cx="1587192" cy="1587192"/>
          </a:xfrm>
          <a:prstGeom prst="rect">
            <a:avLst/>
          </a:prstGeom>
        </p:spPr>
      </p:pic>
      <p:sp>
        <p:nvSpPr>
          <p:cNvPr id="16" name="Retângulo de cantos arredondados 15"/>
          <p:cNvSpPr/>
          <p:nvPr/>
        </p:nvSpPr>
        <p:spPr>
          <a:xfrm>
            <a:off x="1031340" y="5416804"/>
            <a:ext cx="3803068" cy="737073"/>
          </a:xfrm>
          <a:prstGeom prst="roundRect">
            <a:avLst/>
          </a:prstGeom>
          <a:solidFill>
            <a:srgbClr val="F53B5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 smtClean="0"/>
              <a:t>PRIMARY KEY</a:t>
            </a:r>
            <a:endParaRPr lang="pt-BR" sz="2800" b="1" dirty="0"/>
          </a:p>
        </p:txBody>
      </p:sp>
      <p:sp>
        <p:nvSpPr>
          <p:cNvPr id="25" name="Retângulo de cantos arredondados 24"/>
          <p:cNvSpPr/>
          <p:nvPr/>
        </p:nvSpPr>
        <p:spPr>
          <a:xfrm>
            <a:off x="7710645" y="5416803"/>
            <a:ext cx="3803068" cy="737073"/>
          </a:xfrm>
          <a:prstGeom prst="roundRect">
            <a:avLst/>
          </a:prstGeom>
          <a:solidFill>
            <a:srgbClr val="F53B5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 smtClean="0"/>
              <a:t>FOREIGN KEY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2952728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2" grpId="0" animBg="1"/>
      <p:bldP spid="16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864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646" y="185395"/>
            <a:ext cx="2671295" cy="184935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2318" y="186744"/>
            <a:ext cx="1025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</a:rPr>
              <a:t>Surrogate Key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-218941" y="1296817"/>
            <a:ext cx="6542467" cy="879713"/>
          </a:xfrm>
          <a:prstGeom prst="rect">
            <a:avLst/>
          </a:prstGeom>
          <a:solidFill>
            <a:srgbClr val="F53B5A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03239" y="1333148"/>
            <a:ext cx="6117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 smtClean="0">
                <a:solidFill>
                  <a:schemeClr val="bg1"/>
                </a:solidFill>
              </a:rPr>
              <a:t>OLAP</a:t>
            </a:r>
            <a:endParaRPr lang="pt-BR" sz="4400" b="1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8303" y="3103810"/>
            <a:ext cx="8069544" cy="1670372"/>
          </a:xfrm>
          <a:prstGeom prst="rect">
            <a:avLst/>
          </a:prstGeom>
        </p:spPr>
      </p:pic>
      <p:pic>
        <p:nvPicPr>
          <p:cNvPr id="23" name="Imagem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960" y="4170266"/>
            <a:ext cx="1587192" cy="1587192"/>
          </a:xfrm>
          <a:prstGeom prst="rect">
            <a:avLst/>
          </a:prstGeom>
        </p:spPr>
      </p:pic>
      <p:sp>
        <p:nvSpPr>
          <p:cNvPr id="17" name="Retângulo de cantos arredondados 16"/>
          <p:cNvSpPr/>
          <p:nvPr/>
        </p:nvSpPr>
        <p:spPr>
          <a:xfrm>
            <a:off x="4985154" y="5106166"/>
            <a:ext cx="3803068" cy="737073"/>
          </a:xfrm>
          <a:prstGeom prst="roundRect">
            <a:avLst/>
          </a:prstGeom>
          <a:solidFill>
            <a:srgbClr val="F53B5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 smtClean="0"/>
              <a:t>PRIMARY KEY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3568684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864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646" y="185395"/>
            <a:ext cx="2671295" cy="184935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2318" y="186744"/>
            <a:ext cx="1025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</a:rPr>
              <a:t>Surrogate Key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-218941" y="1296817"/>
            <a:ext cx="6542467" cy="879713"/>
          </a:xfrm>
          <a:prstGeom prst="rect">
            <a:avLst/>
          </a:prstGeom>
          <a:solidFill>
            <a:srgbClr val="F53B5A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03239" y="1333148"/>
            <a:ext cx="6117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 smtClean="0">
                <a:solidFill>
                  <a:schemeClr val="bg1"/>
                </a:solidFill>
              </a:rPr>
              <a:t>OLAP</a:t>
            </a:r>
            <a:endParaRPr lang="pt-BR" sz="4400" b="1" dirty="0">
              <a:solidFill>
                <a:schemeClr val="bg1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5558" y="4488588"/>
            <a:ext cx="7357051" cy="1997098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386" y="2532748"/>
            <a:ext cx="5194962" cy="1084166"/>
          </a:xfrm>
          <a:prstGeom prst="rect">
            <a:avLst/>
          </a:prstGeom>
        </p:spPr>
      </p:pic>
      <p:pic>
        <p:nvPicPr>
          <p:cNvPr id="23" name="Imagem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40" y="3429000"/>
            <a:ext cx="1475188" cy="1475188"/>
          </a:xfrm>
          <a:prstGeom prst="rect">
            <a:avLst/>
          </a:prstGeom>
        </p:spPr>
      </p:pic>
      <p:cxnSp>
        <p:nvCxnSpPr>
          <p:cNvPr id="12" name="Conector angulado 11"/>
          <p:cNvCxnSpPr>
            <a:stCxn id="8" idx="3"/>
            <a:endCxn id="7" idx="0"/>
          </p:cNvCxnSpPr>
          <p:nvPr/>
        </p:nvCxnSpPr>
        <p:spPr>
          <a:xfrm>
            <a:off x="5759348" y="3074831"/>
            <a:ext cx="2364736" cy="1413757"/>
          </a:xfrm>
          <a:prstGeom prst="bentConnector2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ixaDeTexto 12"/>
          <p:cNvSpPr txBox="1"/>
          <p:nvPr/>
        </p:nvSpPr>
        <p:spPr>
          <a:xfrm>
            <a:off x="5797988" y="2537391"/>
            <a:ext cx="566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chemeClr val="bg1"/>
                </a:solidFill>
              </a:rPr>
              <a:t>1</a:t>
            </a:r>
            <a:endParaRPr lang="pt-BR" sz="2800" b="1" dirty="0">
              <a:solidFill>
                <a:schemeClr val="bg1"/>
              </a:solidFill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8175599" y="4016224"/>
            <a:ext cx="566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5344732" y="5074276"/>
            <a:ext cx="978794" cy="1287887"/>
          </a:xfrm>
          <a:prstGeom prst="rect">
            <a:avLst/>
          </a:prstGeom>
          <a:solidFill>
            <a:srgbClr val="F53B5A">
              <a:alpha val="3882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/>
          <p:cNvSpPr/>
          <p:nvPr/>
        </p:nvSpPr>
        <p:spPr>
          <a:xfrm>
            <a:off x="665415" y="3261804"/>
            <a:ext cx="978794" cy="237302"/>
          </a:xfrm>
          <a:prstGeom prst="rect">
            <a:avLst/>
          </a:prstGeom>
          <a:solidFill>
            <a:srgbClr val="F53B5A">
              <a:alpha val="3882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4938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864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646" y="185395"/>
            <a:ext cx="2671295" cy="184935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2318" y="186744"/>
            <a:ext cx="1025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</a:rPr>
              <a:t>Sumarizando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-218941" y="1296817"/>
            <a:ext cx="6542467" cy="879713"/>
          </a:xfrm>
          <a:prstGeom prst="rect">
            <a:avLst/>
          </a:prstGeom>
          <a:solidFill>
            <a:srgbClr val="F53B5A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03239" y="1333148"/>
            <a:ext cx="6117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 smtClean="0">
                <a:solidFill>
                  <a:schemeClr val="bg1"/>
                </a:solidFill>
              </a:rPr>
              <a:t>OLAP</a:t>
            </a:r>
            <a:endParaRPr lang="pt-BR" sz="4400" b="1" dirty="0">
              <a:solidFill>
                <a:schemeClr val="bg1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318" y="2626854"/>
            <a:ext cx="7357051" cy="1997098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1223492" y="3229377"/>
            <a:ext cx="978794" cy="1287887"/>
          </a:xfrm>
          <a:prstGeom prst="rect">
            <a:avLst/>
          </a:prstGeom>
          <a:solidFill>
            <a:srgbClr val="F53B5A">
              <a:alpha val="3882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/>
          <p:cNvSpPr/>
          <p:nvPr/>
        </p:nvSpPr>
        <p:spPr>
          <a:xfrm>
            <a:off x="4582730" y="3242256"/>
            <a:ext cx="1341551" cy="463934"/>
          </a:xfrm>
          <a:prstGeom prst="rect">
            <a:avLst/>
          </a:prstGeom>
          <a:solidFill>
            <a:srgbClr val="00B0F0">
              <a:alpha val="3882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3241179" y="3241380"/>
            <a:ext cx="1341551" cy="463934"/>
          </a:xfrm>
          <a:prstGeom prst="rect">
            <a:avLst/>
          </a:prstGeom>
          <a:solidFill>
            <a:srgbClr val="7030A0">
              <a:alpha val="3882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3261203" y="4207154"/>
            <a:ext cx="1341551" cy="361626"/>
          </a:xfrm>
          <a:prstGeom prst="rect">
            <a:avLst/>
          </a:prstGeom>
          <a:solidFill>
            <a:srgbClr val="7030A0">
              <a:alpha val="3882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8061808" y="2626854"/>
            <a:ext cx="3747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</a:rPr>
              <a:t>CLIENTE 01 – R$1.900</a:t>
            </a:r>
            <a:endParaRPr lang="pt-BR" sz="2800" dirty="0">
              <a:solidFill>
                <a:schemeClr val="bg1"/>
              </a:solidFill>
            </a:endParaRPr>
          </a:p>
        </p:txBody>
      </p:sp>
      <p:sp>
        <p:nvSpPr>
          <p:cNvPr id="21" name="CaixaDeTexto 20"/>
          <p:cNvSpPr txBox="1"/>
          <p:nvPr/>
        </p:nvSpPr>
        <p:spPr>
          <a:xfrm>
            <a:off x="8061808" y="3137586"/>
            <a:ext cx="3747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FFC000"/>
                </a:solidFill>
              </a:rPr>
              <a:t>R. JANEIRO – R$1.900</a:t>
            </a:r>
            <a:endParaRPr lang="pt-BR" sz="2800" b="1" dirty="0">
              <a:solidFill>
                <a:srgbClr val="FFC000"/>
              </a:solidFill>
            </a:endParaRPr>
          </a:p>
        </p:txBody>
      </p:sp>
      <p:sp>
        <p:nvSpPr>
          <p:cNvPr id="22" name="CaixaDeTexto 21"/>
          <p:cNvSpPr txBox="1"/>
          <p:nvPr/>
        </p:nvSpPr>
        <p:spPr>
          <a:xfrm>
            <a:off x="8061808" y="3611690"/>
            <a:ext cx="3911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</a:rPr>
              <a:t>VENDEDOR 03  – R$2.400</a:t>
            </a:r>
            <a:endParaRPr lang="pt-BR" sz="2800" dirty="0">
              <a:solidFill>
                <a:schemeClr val="bg1"/>
              </a:solidFill>
            </a:endParaRPr>
          </a:p>
        </p:txBody>
      </p:sp>
      <p:sp>
        <p:nvSpPr>
          <p:cNvPr id="24" name="CaixaDeTexto 23"/>
          <p:cNvSpPr txBox="1"/>
          <p:nvPr/>
        </p:nvSpPr>
        <p:spPr>
          <a:xfrm>
            <a:off x="8061808" y="4073287"/>
            <a:ext cx="3911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</a:rPr>
              <a:t>VENDEDOR 05  – R$100</a:t>
            </a:r>
            <a:endParaRPr lang="pt-BR" sz="2800" dirty="0">
              <a:solidFill>
                <a:schemeClr val="bg1"/>
              </a:solidFill>
            </a:endParaRPr>
          </a:p>
        </p:txBody>
      </p:sp>
      <p:sp>
        <p:nvSpPr>
          <p:cNvPr id="25" name="CaixaDeTexto 24"/>
          <p:cNvSpPr txBox="1"/>
          <p:nvPr/>
        </p:nvSpPr>
        <p:spPr>
          <a:xfrm>
            <a:off x="8078979" y="4534884"/>
            <a:ext cx="3911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</a:rPr>
              <a:t>VENDEDOR 05  – R$400</a:t>
            </a:r>
            <a:endParaRPr lang="pt-B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31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 animBg="1"/>
      <p:bldP spid="19" grpId="0" animBg="1"/>
      <p:bldP spid="20" grpId="0" animBg="1"/>
      <p:bldP spid="5" grpId="0"/>
      <p:bldP spid="21" grpId="0"/>
      <p:bldP spid="22" grpId="0"/>
      <p:bldP spid="24" grpId="0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864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9328" y="186744"/>
            <a:ext cx="3674056" cy="254357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2318" y="186744"/>
            <a:ext cx="1025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</a:rPr>
              <a:t>Atualização de Cadastro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-218941" y="1296817"/>
            <a:ext cx="6542467" cy="879713"/>
          </a:xfrm>
          <a:prstGeom prst="rect">
            <a:avLst/>
          </a:prstGeom>
          <a:solidFill>
            <a:srgbClr val="F53B5A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03239" y="1333148"/>
            <a:ext cx="6117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 smtClean="0">
                <a:solidFill>
                  <a:schemeClr val="bg1"/>
                </a:solidFill>
              </a:rPr>
              <a:t>Mudança de Endereço</a:t>
            </a:r>
            <a:endParaRPr lang="pt-BR" sz="4400" b="1" dirty="0">
              <a:solidFill>
                <a:schemeClr val="bg1"/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77" y="3060459"/>
            <a:ext cx="3784997" cy="3818965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874" y="3545816"/>
            <a:ext cx="3026218" cy="2018464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166" y="3505812"/>
            <a:ext cx="3042328" cy="2098472"/>
          </a:xfrm>
          <a:prstGeom prst="rect">
            <a:avLst/>
          </a:prstGeom>
        </p:spPr>
      </p:pic>
      <p:sp>
        <p:nvSpPr>
          <p:cNvPr id="16" name="Seta para a direita 15"/>
          <p:cNvSpPr/>
          <p:nvPr/>
        </p:nvSpPr>
        <p:spPr>
          <a:xfrm>
            <a:off x="7525829" y="3729623"/>
            <a:ext cx="639107" cy="1650849"/>
          </a:xfrm>
          <a:prstGeom prst="rightArrow">
            <a:avLst/>
          </a:prstGeom>
          <a:solidFill>
            <a:srgbClr val="4CFF0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5652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864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646" y="185395"/>
            <a:ext cx="2671295" cy="184935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2318" y="186744"/>
            <a:ext cx="1025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</a:rPr>
              <a:t>Opção 01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-218941" y="1296817"/>
            <a:ext cx="6542467" cy="879713"/>
          </a:xfrm>
          <a:prstGeom prst="rect">
            <a:avLst/>
          </a:prstGeom>
          <a:solidFill>
            <a:srgbClr val="F53B5A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03239" y="1333148"/>
            <a:ext cx="6117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 smtClean="0">
                <a:solidFill>
                  <a:schemeClr val="bg1"/>
                </a:solidFill>
              </a:rPr>
              <a:t>Inclusão de Registro</a:t>
            </a:r>
            <a:endParaRPr lang="pt-BR" sz="4400" b="1" dirty="0">
              <a:solidFill>
                <a:schemeClr val="bg1"/>
              </a:solidFill>
            </a:endParaRPr>
          </a:p>
        </p:txBody>
      </p:sp>
      <p:sp>
        <p:nvSpPr>
          <p:cNvPr id="17" name="Retângulo de cantos arredondados 16"/>
          <p:cNvSpPr/>
          <p:nvPr/>
        </p:nvSpPr>
        <p:spPr>
          <a:xfrm>
            <a:off x="4985154" y="5106166"/>
            <a:ext cx="3803068" cy="737073"/>
          </a:xfrm>
          <a:prstGeom prst="roundRect">
            <a:avLst/>
          </a:prstGeom>
          <a:solidFill>
            <a:srgbClr val="F53B5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 smtClean="0"/>
              <a:t>PRIMARY KEY</a:t>
            </a:r>
            <a:endParaRPr lang="pt-BR" sz="2800" b="1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1532" y="2603075"/>
            <a:ext cx="7171036" cy="1968926"/>
          </a:xfrm>
          <a:prstGeom prst="rect">
            <a:avLst/>
          </a:prstGeom>
        </p:spPr>
      </p:pic>
      <p:pic>
        <p:nvPicPr>
          <p:cNvPr id="23" name="Imagem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591" y="4204950"/>
            <a:ext cx="1587192" cy="1587192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3161867" y="3587538"/>
            <a:ext cx="1294223" cy="765521"/>
          </a:xfrm>
          <a:prstGeom prst="rect">
            <a:avLst/>
          </a:prstGeom>
          <a:solidFill>
            <a:srgbClr val="FF0000">
              <a:alpha val="58039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/>
          <p:cNvSpPr/>
          <p:nvPr/>
        </p:nvSpPr>
        <p:spPr>
          <a:xfrm>
            <a:off x="6494928" y="3980329"/>
            <a:ext cx="3536577" cy="372730"/>
          </a:xfrm>
          <a:prstGeom prst="rect">
            <a:avLst/>
          </a:prstGeom>
          <a:solidFill>
            <a:srgbClr val="F2F739">
              <a:alpha val="3686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6751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8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3864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646" y="185395"/>
            <a:ext cx="2671295" cy="184935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22318" y="186744"/>
            <a:ext cx="1025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</a:rPr>
              <a:t>Opção 02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-218941" y="1296817"/>
            <a:ext cx="6542467" cy="879713"/>
          </a:xfrm>
          <a:prstGeom prst="rect">
            <a:avLst/>
          </a:prstGeom>
          <a:solidFill>
            <a:srgbClr val="F53B5A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03239" y="1333148"/>
            <a:ext cx="6117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 smtClean="0">
                <a:solidFill>
                  <a:schemeClr val="bg1"/>
                </a:solidFill>
              </a:rPr>
              <a:t>Atualização de Registro</a:t>
            </a:r>
            <a:endParaRPr lang="pt-BR" sz="4400" b="1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5416" y="3222824"/>
            <a:ext cx="7333376" cy="1522426"/>
          </a:xfrm>
          <a:prstGeom prst="rect">
            <a:avLst/>
          </a:prstGeom>
        </p:spPr>
      </p:pic>
      <p:sp>
        <p:nvSpPr>
          <p:cNvPr id="12" name="Retângulo 11"/>
          <p:cNvSpPr/>
          <p:nvPr/>
        </p:nvSpPr>
        <p:spPr>
          <a:xfrm>
            <a:off x="5889812" y="4208929"/>
            <a:ext cx="3644153" cy="389965"/>
          </a:xfrm>
          <a:prstGeom prst="rect">
            <a:avLst/>
          </a:prstGeom>
          <a:solidFill>
            <a:srgbClr val="F4EF11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6980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20197</TotalTime>
  <Words>109</Words>
  <Application>Microsoft Office PowerPoint</Application>
  <PresentationFormat>Widescreen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Mafra</dc:creator>
  <cp:lastModifiedBy>Mafra</cp:lastModifiedBy>
  <cp:revision>72</cp:revision>
  <dcterms:created xsi:type="dcterms:W3CDTF">2017-11-16T16:30:18Z</dcterms:created>
  <dcterms:modified xsi:type="dcterms:W3CDTF">2018-07-18T23:50:20Z</dcterms:modified>
</cp:coreProperties>
</file>

<file path=docProps/thumbnail.jpeg>
</file>